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34"/>
  </p:notesMasterIdLst>
  <p:sldIdLst>
    <p:sldId id="5068" r:id="rId5"/>
    <p:sldId id="5076" r:id="rId6"/>
    <p:sldId id="5078" r:id="rId7"/>
    <p:sldId id="5077" r:id="rId8"/>
    <p:sldId id="5079" r:id="rId9"/>
    <p:sldId id="5080" r:id="rId10"/>
    <p:sldId id="5081" r:id="rId11"/>
    <p:sldId id="5082" r:id="rId12"/>
    <p:sldId id="5083" r:id="rId13"/>
    <p:sldId id="5084" r:id="rId14"/>
    <p:sldId id="5085" r:id="rId15"/>
    <p:sldId id="5093" r:id="rId16"/>
    <p:sldId id="5094" r:id="rId17"/>
    <p:sldId id="5097" r:id="rId18"/>
    <p:sldId id="5095" r:id="rId19"/>
    <p:sldId id="5096" r:id="rId20"/>
    <p:sldId id="5098" r:id="rId21"/>
    <p:sldId id="5086" r:id="rId22"/>
    <p:sldId id="5087" r:id="rId23"/>
    <p:sldId id="5088" r:id="rId24"/>
    <p:sldId id="5089" r:id="rId25"/>
    <p:sldId id="5090" r:id="rId26"/>
    <p:sldId id="5091" r:id="rId27"/>
    <p:sldId id="5092" r:id="rId28"/>
    <p:sldId id="5069" r:id="rId29"/>
    <p:sldId id="5070" r:id="rId30"/>
    <p:sldId id="5071" r:id="rId31"/>
    <p:sldId id="5073" r:id="rId32"/>
    <p:sldId id="5074" r:id="rId33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7" autoAdjust="0"/>
    <p:restoredTop sz="94796" autoAdjust="0"/>
  </p:normalViewPr>
  <p:slideViewPr>
    <p:cSldViewPr snapToObjects="1">
      <p:cViewPr varScale="1">
        <p:scale>
          <a:sx n="80" d="100"/>
          <a:sy n="80" d="100"/>
        </p:scale>
        <p:origin x="948" y="4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5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0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6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93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84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87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34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53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80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06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5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76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0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6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2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38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61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7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8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2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0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8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9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2.tiff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eg"/><Relationship Id="rId7" Type="http://schemas.openxmlformats.org/officeDocument/2006/relationships/image" Target="../media/image29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BCV Side Panel integration with WDA</a:t>
            </a:r>
            <a:endParaRPr lang="id-ID" sz="32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55156"/>
            <a:ext cx="90713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Side Panel Update (Tagging) 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C1755-64E8-7C6E-354B-386B9A866F60}"/>
              </a:ext>
            </a:extLst>
          </p:cNvPr>
          <p:cNvSpPr txBox="1"/>
          <p:nvPr/>
        </p:nvSpPr>
        <p:spPr>
          <a:xfrm>
            <a:off x="377470" y="2438400"/>
            <a:ext cx="8614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Context key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-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 defined in BCV Customizing to identify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should be tagged using code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IN" sz="1800" b="1" i="0" u="none" strike="noStrike" baseline="0" dirty="0">
                <a:solidFill>
                  <a:srgbClr val="000000"/>
                </a:solidFill>
              </a:rPr>
              <a:t>NetWeaver tagging service </a:t>
            </a:r>
            <a:r>
              <a:rPr lang="en-IN" sz="1800" i="0" u="none" strike="noStrike" baseline="0" dirty="0">
                <a:solidFill>
                  <a:srgbClr val="000000"/>
                </a:solidFill>
              </a:rPr>
              <a:t>&gt;&gt; Class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CL_WD_TAGGING_MANAGER 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24FB2-6245-9F6A-3965-D1B18371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496271"/>
            <a:ext cx="4953000" cy="32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0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55156"/>
            <a:ext cx="90713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Side Panel Update (Tagging) 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C1755-64E8-7C6E-354B-386B9A866F60}"/>
              </a:ext>
            </a:extLst>
          </p:cNvPr>
          <p:cNvSpPr txBox="1"/>
          <p:nvPr/>
        </p:nvSpPr>
        <p:spPr>
          <a:xfrm>
            <a:off x="377470" y="2438400"/>
            <a:ext cx="8614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ctual values of the context attributes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needs  be transferred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the side panel using the coding  &gt;&gt;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mplemented in the 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WDDOINIT method 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6DFF0-3D08-AE51-C167-EF1CD3061656}"/>
              </a:ext>
            </a:extLst>
          </p:cNvPr>
          <p:cNvSpPr txBox="1"/>
          <p:nvPr/>
        </p:nvSpPr>
        <p:spPr>
          <a:xfrm>
            <a:off x="381000" y="3096429"/>
            <a:ext cx="9143999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* This coding is using the tagging service to do the tagging via * coding. The tags are bounded to the attributes of the view context. *--------------------------------------------------------------------* </a:t>
            </a:r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DATA: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lo_tagging_service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TYPE REF TO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if_wd_tagging_service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</a:p>
          <a:p>
            <a:r>
              <a:rPr lang="en-US" sz="20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Get instance of tagging service </a:t>
            </a:r>
            <a:endParaRPr lang="en-US" sz="20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endParaRPr lang="en-IN" sz="20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lo_tagging_service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cl_wd_tagging_manager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=&gt;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get_service_by_comp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2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55156"/>
            <a:ext cx="90713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DATA TRANSFER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24E85-98CA-2DD8-108F-9834CFD9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735871"/>
            <a:ext cx="6629400" cy="4634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D278AD-7E2A-FFE5-0BF0-6F947F8FB9E0}"/>
              </a:ext>
            </a:extLst>
          </p:cNvPr>
          <p:cNvSpPr txBox="1"/>
          <p:nvPr/>
        </p:nvSpPr>
        <p:spPr>
          <a:xfrm>
            <a:off x="327940" y="2288151"/>
            <a:ext cx="20152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Hosting application (using the context key) and the currently displayed object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NetWeaver tagging service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ontext attributes with tags are transferred to the side panel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20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07532"/>
            <a:ext cx="92237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TAGGING SERVICE</a:t>
            </a:r>
          </a:p>
          <a:p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AGS: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Tags are used as application-independent virtual field names like HTML tags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MEANINGS in BCV: 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eanings are independent from the technical field names used by the different data providers, for example, BI or ES.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eanings are assigned to the fields of BCV queries  &gt;&gt;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sed to receive data from different data providers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D24D2-60A1-26AD-6027-600633250552}"/>
              </a:ext>
            </a:extLst>
          </p:cNvPr>
          <p:cNvSpPr txBox="1"/>
          <p:nvPr/>
        </p:nvSpPr>
        <p:spPr>
          <a:xfrm>
            <a:off x="377470" y="3792855"/>
            <a:ext cx="9071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Example: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It is assumed that two fields with the tag 1MATERIAL contain material IDs. If the values are equal, they are identifying the same object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andatory tag is the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CONTEXT_KEY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8009E-10EB-F1A2-5E5A-83C4039CC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80" y="4724400"/>
            <a:ext cx="4620194" cy="20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3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07532"/>
            <a:ext cx="922372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TAGGING SERVICE</a:t>
            </a:r>
          </a:p>
          <a:p>
            <a:endParaRPr lang="en-IN" sz="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AGS: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Tags are used as application-independent virtual field names like HTML tags</a:t>
            </a:r>
          </a:p>
          <a:p>
            <a:endParaRPr lang="en-US" sz="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MEANINGS in BCV: 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eanings are independent from the technical field names used by the different data providers, for example, BI or ES.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eanings are assigned to the fields of BCV queries  &gt;&gt;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sed to receive data from different data providers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26988-75E5-F8FD-9197-4F29D354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494604"/>
            <a:ext cx="6704998" cy="28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7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55156"/>
            <a:ext cx="922372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sz="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Tagging using Configuration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onfiguration can enhance or overwrite the tagging assignment done in the code</a:t>
            </a:r>
          </a:p>
          <a:p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Steps: </a:t>
            </a:r>
          </a:p>
          <a:p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Call application and open the Web Dynpro screen that contains the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link</a:t>
            </a: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Add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“&amp;sap-config-mode=x” to the URL in the browser and enter</a:t>
            </a:r>
          </a:p>
          <a:p>
            <a:pPr marL="342900" indent="-342900" algn="l"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Right mouse click on the field that should be tagged and choose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Tags &gt;&gt; Manage Tags 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indent="-342900" algn="l">
              <a:buAutoNum type="arabicPeriod"/>
            </a:pPr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l">
              <a:buAutoNum type="arabicPeriod"/>
            </a:pP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l">
              <a:buAutoNum type="arabicPeriod"/>
            </a:pPr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l">
              <a:buAutoNum type="arabicPeriod"/>
            </a:pP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l">
              <a:buAutoNum type="arabicPeriod"/>
            </a:pPr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l">
              <a:buAutoNum type="arabicPeriod"/>
            </a:pP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4.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 the dialog box that appears, you can add your own tags or remove existing ones.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everal tags to the same field or attribute can be assigned</a:t>
            </a: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C0749-425A-3A65-3CA0-1FBABD04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707369"/>
            <a:ext cx="5257800" cy="164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9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A2862-E796-D6EB-1688-E3BABA3FF361}"/>
              </a:ext>
            </a:extLst>
          </p:cNvPr>
          <p:cNvSpPr txBox="1"/>
          <p:nvPr/>
        </p:nvSpPr>
        <p:spPr>
          <a:xfrm>
            <a:off x="228600" y="762000"/>
            <a:ext cx="9223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Context Key: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BCV context key is the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identifier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of the hosting application.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alidity of BCV objects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is checked for the current context key. For custom applications, new context key can be created</a:t>
            </a:r>
            <a:endParaRPr lang="en-IN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773F86-C769-D994-2035-B7CB60D39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07" t="47659" r="14616" b="47196"/>
          <a:stretch/>
        </p:blipFill>
        <p:spPr>
          <a:xfrm>
            <a:off x="876300" y="1785299"/>
            <a:ext cx="7658100" cy="3914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F44D59-79E9-49CA-689F-A59B9F43A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37" t="26985" r="14962" b="13881"/>
          <a:stretch/>
        </p:blipFill>
        <p:spPr>
          <a:xfrm>
            <a:off x="971549" y="2149176"/>
            <a:ext cx="7467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1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A2862-E796-D6EB-1688-E3BABA3FF361}"/>
              </a:ext>
            </a:extLst>
          </p:cNvPr>
          <p:cNvSpPr txBox="1"/>
          <p:nvPr/>
        </p:nvSpPr>
        <p:spPr>
          <a:xfrm>
            <a:off x="228600" y="946666"/>
            <a:ext cx="922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Create BCV Context Key:  </a:t>
            </a:r>
            <a:r>
              <a:rPr lang="en-IN" sz="1800" i="0" u="none" strike="noStrike" baseline="0" dirty="0">
                <a:solidFill>
                  <a:srgbClr val="000000"/>
                </a:solidFill>
              </a:rPr>
              <a:t>SM30 &gt;&gt; </a:t>
            </a:r>
            <a:r>
              <a:rPr lang="en-IN" sz="1800" b="1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/BCV/V_CLF)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B1765-A729-43EF-1286-F4BAF3C0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46" y="1385994"/>
            <a:ext cx="8204554" cy="3576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51A87D-1FBE-55E2-B355-755B406E32D2}"/>
              </a:ext>
            </a:extLst>
          </p:cNvPr>
          <p:cNvSpPr txBox="1"/>
          <p:nvPr/>
        </p:nvSpPr>
        <p:spPr>
          <a:xfrm>
            <a:off x="377470" y="4876800"/>
            <a:ext cx="90748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 namespaces in development component.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pplication namespace should be part of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context key.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onnection between the BCV objects dashboard and overview and the NetWeaver pages is realized in the database table attribute CONFIG_ID of both BCV database tables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533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55156"/>
            <a:ext cx="9071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FPM Based application &gt;&gt; FPM Application Configuration &gt;&gt;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parameter  -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ID of Side Panel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B7995-2150-4DA1-5376-CF6C7C526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560259"/>
            <a:ext cx="3733800" cy="3992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77FD2-7DD6-5826-C434-518F41AEED8E}"/>
              </a:ext>
            </a:extLst>
          </p:cNvPr>
          <p:cNvSpPr txBox="1"/>
          <p:nvPr/>
        </p:nvSpPr>
        <p:spPr>
          <a:xfrm>
            <a:off x="228600" y="2743200"/>
            <a:ext cx="49577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Enable the BCV side panel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Value - 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/BCV/SIDEPANEL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</a:rPr>
              <a:t>                    /BCV/SIDEPANEL_20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3470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5565" y="1224438"/>
            <a:ext cx="907132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sz="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FPM application based on PLM UI Framework   </a:t>
            </a:r>
          </a:p>
          <a:p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Steps: </a:t>
            </a:r>
            <a:endParaRPr lang="en-IN" sz="1800" b="0" i="0" u="none" strike="noStrike" baseline="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</a:rPr>
              <a:t>Application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initialization (or authority check)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update (tagging) </a:t>
            </a:r>
          </a:p>
          <a:p>
            <a:endParaRPr lang="en-IN" sz="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mplement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/PLMU/EX_FRW_SIDEPANEL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Coding for initialization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B9411-C1F3-361C-2267-47E2E2EC626D}"/>
              </a:ext>
            </a:extLst>
          </p:cNvPr>
          <p:cNvSpPr txBox="1"/>
          <p:nvPr/>
        </p:nvSpPr>
        <p:spPr>
          <a:xfrm>
            <a:off x="404140" y="3810000"/>
            <a:ext cx="925420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METHOD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plmu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if_ex_frw_sidepanel~check_authority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* This method checks if the user has the authority to execute the </a:t>
            </a:r>
            <a:endParaRPr lang="en-US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IN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BCV side panel. </a:t>
            </a:r>
            <a:endParaRPr lang="en-IN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&lt;-&gt; CV_FAILED is ABAP_FALSE if the user has the authority, otherwise </a:t>
            </a:r>
            <a:endParaRPr lang="en-US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IN" sz="20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it is ABAP_TRUE. </a:t>
            </a:r>
            <a:r>
              <a:rPr lang="en-IN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-------------------------------------------------------------------* </a:t>
            </a:r>
            <a:endParaRPr lang="en-US" sz="20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9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BCV as a side panel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Integration with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Dynpro application - “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hosting application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”, as it hosts the side panel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EE3BA76-B2B0-5F34-D8D0-06BDD009A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02" b="11929"/>
          <a:stretch/>
        </p:blipFill>
        <p:spPr>
          <a:xfrm>
            <a:off x="463250" y="2224223"/>
            <a:ext cx="8985549" cy="34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7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5565" y="1224438"/>
            <a:ext cx="907132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sz="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FPM application based on PLM UI Framework   </a:t>
            </a:r>
          </a:p>
          <a:p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651E5-69C8-DCA9-F885-B38425CA0534}"/>
              </a:ext>
            </a:extLst>
          </p:cNvPr>
          <p:cNvSpPr txBox="1"/>
          <p:nvPr/>
        </p:nvSpPr>
        <p:spPr>
          <a:xfrm>
            <a:off x="346990" y="2137110"/>
            <a:ext cx="89494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Update (Tagging)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Implement BADI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PLMU/EX_FRW_SIDEPANEL &gt;&gt;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coding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38448-E98C-BFB6-D57F-38EABEA0FE73}"/>
              </a:ext>
            </a:extLst>
          </p:cNvPr>
          <p:cNvSpPr txBox="1"/>
          <p:nvPr/>
        </p:nvSpPr>
        <p:spPr>
          <a:xfrm>
            <a:off x="325895" y="3200400"/>
            <a:ext cx="9254209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METHOD 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plmu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IN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if_ex_frw_sidepanel~get_param_tag_map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* This method does the tagging of the BCV side panel. This means that </a:t>
            </a:r>
            <a:endParaRPr lang="en-US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the context key and meanings are transferred from the hosting * application to the side panel to start it with appropriate values. * Pay attention to the naming conventions of the BCV tags, they are</a:t>
            </a:r>
            <a:endParaRPr lang="en-IN" sz="1800" b="0" i="0" u="none" strike="noStrike" baseline="0" dirty="0">
              <a:latin typeface="Courier New" panose="02070309020205020404" pitchFamily="49" charset="0"/>
            </a:endParaRPr>
          </a:p>
          <a:p>
            <a:r>
              <a:rPr lang="en-IN" sz="20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beginning with '/BCV/:'.</a:t>
            </a:r>
            <a:endParaRPr lang="en-IN" sz="20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IN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88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5565" y="1224438"/>
            <a:ext cx="92542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sz="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FPM Overview Page Application using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Generic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User Interface Building Blocks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651E5-69C8-DCA9-F885-B38425CA0534}"/>
              </a:ext>
            </a:extLst>
          </p:cNvPr>
          <p:cNvSpPr txBox="1"/>
          <p:nvPr/>
        </p:nvSpPr>
        <p:spPr>
          <a:xfrm>
            <a:off x="346990" y="2137110"/>
            <a:ext cx="89494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Steps: </a:t>
            </a:r>
          </a:p>
          <a:p>
            <a:pPr algn="l"/>
            <a:endParaRPr lang="en-IN" sz="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configuration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Side panel initialization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Side panel update (tagging) 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C7997-F975-08A2-9292-DDFEA2867827}"/>
              </a:ext>
            </a:extLst>
          </p:cNvPr>
          <p:cNvSpPr txBox="1"/>
          <p:nvPr/>
        </p:nvSpPr>
        <p:spPr>
          <a:xfrm>
            <a:off x="385090" y="3737548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Initialization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A19DC-6C7C-4C87-2EFD-5FB3584529B2}"/>
              </a:ext>
            </a:extLst>
          </p:cNvPr>
          <p:cNvSpPr txBox="1"/>
          <p:nvPr/>
        </p:nvSpPr>
        <p:spPr>
          <a:xfrm>
            <a:off x="413664" y="4191000"/>
            <a:ext cx="9416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Set the side panel link in the context navigation region (CNR) of the OVP floor plan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Application controller or in a feeder class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81B6E-2489-DC98-3BD1-EA530237ED90}"/>
              </a:ext>
            </a:extLst>
          </p:cNvPr>
          <p:cNvSpPr txBox="1"/>
          <p:nvPr/>
        </p:nvSpPr>
        <p:spPr>
          <a:xfrm>
            <a:off x="125870" y="4949784"/>
            <a:ext cx="975359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</a:t>
            </a:r>
            <a:endParaRPr lang="en-IN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The following coding checks if the user has the authority to </a:t>
            </a:r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execute the BCV side panel. </a:t>
            </a:r>
            <a:endParaRPr lang="en-IN" sz="20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IN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63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5565" y="1224438"/>
            <a:ext cx="92542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sz="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FPM Overview Page Application using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Generic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User Interface Building Blocks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651E5-69C8-DCA9-F885-B38425CA0534}"/>
              </a:ext>
            </a:extLst>
          </p:cNvPr>
          <p:cNvSpPr txBox="1"/>
          <p:nvPr/>
        </p:nvSpPr>
        <p:spPr>
          <a:xfrm>
            <a:off x="346990" y="2137110"/>
            <a:ext cx="89494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Steps: </a:t>
            </a:r>
          </a:p>
          <a:p>
            <a:pPr algn="l"/>
            <a:endParaRPr lang="en-IN" sz="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configuration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Side panel initialization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Side panel update (tagging) 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492DF-8221-6894-C40D-0201BF007A3A}"/>
              </a:ext>
            </a:extLst>
          </p:cNvPr>
          <p:cNvSpPr txBox="1"/>
          <p:nvPr/>
        </p:nvSpPr>
        <p:spPr>
          <a:xfrm>
            <a:off x="228600" y="3737548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Update (Tagging)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E8B1F-38AB-3064-88CE-9680E612525F}"/>
              </a:ext>
            </a:extLst>
          </p:cNvPr>
          <p:cNvSpPr txBox="1"/>
          <p:nvPr/>
        </p:nvSpPr>
        <p:spPr>
          <a:xfrm>
            <a:off x="228600" y="4207773"/>
            <a:ext cx="952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Tagging of parameters using configuration &gt;&gt; </a:t>
            </a:r>
            <a:r>
              <a:rPr lang="en-US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Tagging using Configuration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4287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5565" y="1224438"/>
            <a:ext cx="92542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sz="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FPM Overview Page Application using </a:t>
            </a:r>
            <a:r>
              <a:rPr lang="en-IN" sz="1800" b="1" i="0" u="none" strike="noStrike" baseline="0" dirty="0">
                <a:solidFill>
                  <a:srgbClr val="000000"/>
                </a:solidFill>
              </a:rPr>
              <a:t>Freestyle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User Interface Building Blocks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651E5-69C8-DCA9-F885-B38425CA0534}"/>
              </a:ext>
            </a:extLst>
          </p:cNvPr>
          <p:cNvSpPr txBox="1"/>
          <p:nvPr/>
        </p:nvSpPr>
        <p:spPr>
          <a:xfrm>
            <a:off x="346990" y="2137110"/>
            <a:ext cx="89494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Steps: </a:t>
            </a:r>
          </a:p>
          <a:p>
            <a:pPr algn="l"/>
            <a:endParaRPr lang="en-IN" sz="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configuration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Side panel initialization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Side panel update (tagging)</a:t>
            </a:r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C7997-F975-08A2-9292-DDFEA2867827}"/>
              </a:ext>
            </a:extLst>
          </p:cNvPr>
          <p:cNvSpPr txBox="1"/>
          <p:nvPr/>
        </p:nvSpPr>
        <p:spPr>
          <a:xfrm>
            <a:off x="385090" y="3552882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Initialization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A19DC-6C7C-4C87-2EFD-5FB3584529B2}"/>
              </a:ext>
            </a:extLst>
          </p:cNvPr>
          <p:cNvSpPr txBox="1"/>
          <p:nvPr/>
        </p:nvSpPr>
        <p:spPr>
          <a:xfrm>
            <a:off x="413664" y="3928462"/>
            <a:ext cx="9416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In the Web Dynpro view of freestyle UIBB, place the coding used to initialize the side panel &gt;&gt; WDDOINIT method of view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170F3-3EF6-70C2-5335-93C091BA96CA}"/>
              </a:ext>
            </a:extLst>
          </p:cNvPr>
          <p:cNvSpPr txBox="1"/>
          <p:nvPr/>
        </p:nvSpPr>
        <p:spPr>
          <a:xfrm>
            <a:off x="375565" y="4574793"/>
            <a:ext cx="941613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</a:t>
            </a:r>
            <a:endParaRPr lang="en-IN" sz="16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6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The following coding checks if the user has the authority to </a:t>
            </a:r>
            <a:endParaRPr lang="en-US" sz="16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execute the BCV side panel and sets the side panel link. </a:t>
            </a:r>
            <a:endParaRPr lang="en-IN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IN" sz="16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</a:t>
            </a:r>
            <a:endParaRPr lang="en-IN" sz="16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IN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CONSTANTS: </a:t>
            </a: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The context key „/PLMU/MATERIAL‟ is just an example, please adapt </a:t>
            </a:r>
            <a:endParaRPr lang="en-US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IN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it to your needs. </a:t>
            </a:r>
            <a:endParaRPr lang="en-IN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455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5565" y="1224438"/>
            <a:ext cx="92542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sz="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FPM Overview Page Application using </a:t>
            </a:r>
            <a:r>
              <a:rPr lang="en-IN" sz="1800" b="1" i="0" u="none" strike="noStrike" baseline="0" dirty="0">
                <a:solidFill>
                  <a:srgbClr val="000000"/>
                </a:solidFill>
              </a:rPr>
              <a:t>Freestyle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User Interface Building Blocks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651E5-69C8-DCA9-F885-B38425CA0534}"/>
              </a:ext>
            </a:extLst>
          </p:cNvPr>
          <p:cNvSpPr txBox="1"/>
          <p:nvPr/>
        </p:nvSpPr>
        <p:spPr>
          <a:xfrm>
            <a:off x="346990" y="2137110"/>
            <a:ext cx="89494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Steps: </a:t>
            </a:r>
          </a:p>
          <a:p>
            <a:pPr algn="l"/>
            <a:endParaRPr lang="en-IN" sz="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configuration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Side panel initialization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Side panel update (tagging)</a:t>
            </a:r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C7997-F975-08A2-9292-DDFEA2867827}"/>
              </a:ext>
            </a:extLst>
          </p:cNvPr>
          <p:cNvSpPr txBox="1"/>
          <p:nvPr/>
        </p:nvSpPr>
        <p:spPr>
          <a:xfrm>
            <a:off x="385090" y="3886200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Update (Tagging)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A19DC-6C7C-4C87-2EFD-5FB3584529B2}"/>
              </a:ext>
            </a:extLst>
          </p:cNvPr>
          <p:cNvSpPr txBox="1"/>
          <p:nvPr/>
        </p:nvSpPr>
        <p:spPr>
          <a:xfrm>
            <a:off x="413664" y="4297794"/>
            <a:ext cx="9416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Tagging of parameters using configuration &gt;&gt; </a:t>
            </a:r>
            <a:r>
              <a:rPr lang="en-US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Tagging using Configuration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09955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30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Terms in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Business Context Viewer (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BCV): </a:t>
            </a: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BCV is the tool for Analytics in PLM 7.01 embedded into the PLM UI as side panel.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Product Centric View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(PCV in EHP4) is renamed as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Business Context Viewer (BCV)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Search connectors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BCV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uery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ata provider, for example, 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InfoCube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or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InfoSet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of the template in Enterprise 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BAPI Adapter  -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BAPIs, RFC, or local call to the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BCV uses NetWeaver Web Dynpro ABAP Page Builder technology for the dashboard, overview, and side panel creation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NetWeaver builds up BCV dashboards and overviews using Web Dynpro configurations 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61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0" y="4486290"/>
            <a:ext cx="84617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Configure the usage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of the BCV side panel</a:t>
            </a:r>
          </a:p>
          <a:p>
            <a:pPr marL="342900" indent="-342900">
              <a:buAutoNum type="arabicPeriod"/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Initialize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the side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panel -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NetWeaver API and action to open the side panel (IF_WD_SIDE_PANEL_API)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Update the side panel with parameter values from your application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(tagging)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04321-8137-784F-1EF1-169878651E7D}"/>
              </a:ext>
            </a:extLst>
          </p:cNvPr>
          <p:cNvSpPr txBox="1"/>
          <p:nvPr/>
        </p:nvSpPr>
        <p:spPr>
          <a:xfrm>
            <a:off x="377470" y="1415750"/>
            <a:ext cx="90713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Preconditions for side panel integration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1800" i="0" u="none" strike="noStrike" baseline="0" dirty="0" err="1">
                <a:solidFill>
                  <a:srgbClr val="000000"/>
                </a:solidFill>
              </a:rPr>
              <a:t>nstall</a:t>
            </a:r>
            <a:r>
              <a:rPr lang="en-US" sz="180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the Business Suite Foundation Layer (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SAP_BS_FND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) &amp;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dd the interface BS_BUSINESS_CONTEXT_VIEWER to use access declaration of structure package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BCV business function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/BCV/MAIN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is active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asic BCV configuration settings, such as a </a:t>
            </a:r>
            <a:r>
              <a:rPr lang="en-US" b="1" dirty="0">
                <a:solidFill>
                  <a:srgbClr val="000000"/>
                </a:solidFill>
              </a:rPr>
              <a:t>CONTEXT KEYS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 and MEANINGS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ole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SAP_BCV_ADMIN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as a template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UI of your application must be implemented in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Dynpro ABAP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integrate the BCV side panel to your application,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VIEW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in required. </a:t>
            </a:r>
            <a:r>
              <a:rPr lang="en-IN" sz="1800" b="1" i="0" u="none" strike="noStrike" baseline="0" dirty="0">
                <a:solidFill>
                  <a:srgbClr val="000000"/>
                </a:solidFill>
              </a:rPr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3088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86996" y="1295400"/>
            <a:ext cx="92542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View: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age header named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PAGE_HEADER (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arget required to create the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link )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Empty view possible when using standard views (POWL) – Not recommended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 the attribute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MO_API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(type reference to IF_WD_SIDE_PANEL_API) to the attributes of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view 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32B71-95D5-320C-636A-86B4A81C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3949540"/>
            <a:ext cx="6324600" cy="23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4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86996" y="1295400"/>
            <a:ext cx="84617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View: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ethod </a:t>
            </a:r>
            <a:r>
              <a:rPr lang="en-IN" sz="1800" b="1" i="0" u="none" strike="noStrike" baseline="0" dirty="0">
                <a:solidFill>
                  <a:srgbClr val="000000"/>
                </a:solidFill>
              </a:rPr>
              <a:t>WDDOINIT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 of the view – Code is implemented 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A59B3-C013-D69D-9F6A-DF7180DA368B}"/>
              </a:ext>
            </a:extLst>
          </p:cNvPr>
          <p:cNvSpPr txBox="1"/>
          <p:nvPr/>
        </p:nvSpPr>
        <p:spPr>
          <a:xfrm>
            <a:off x="346990" y="2583597"/>
            <a:ext cx="9373661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</a:t>
            </a:r>
            <a:endParaRPr lang="en-IN" sz="16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This coding checks if BCV is active and if the user has the </a:t>
            </a:r>
            <a:endParaRPr lang="en-US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authority to execute the side panel. If the user is allowed to do </a:t>
            </a:r>
            <a:endParaRPr lang="en-US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</a:t>
            </a:r>
            <a:r>
              <a:rPr lang="en-US" sz="16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this, the side panel is initialized. </a:t>
            </a:r>
            <a:endParaRPr lang="en-US" sz="16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IN" sz="16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sz="16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*--------------------------------------------------------------------* </a:t>
            </a:r>
            <a:endParaRPr lang="en-IN" sz="16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IN" sz="14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CONSTANTS: </a:t>
            </a:r>
          </a:p>
          <a:p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The context key „/PLMU/MATERIAL‟ is just an example, please adapt </a:t>
            </a:r>
            <a:endParaRPr lang="en-US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IN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it to your needs </a:t>
            </a:r>
            <a:endParaRPr lang="en-IN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endParaRPr lang="en-IN" sz="1800" b="0" i="0" u="none" strike="noStrike" baseline="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lc_context_key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TYPE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bcv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fnd_context_key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VALUE </a:t>
            </a:r>
            <a:r>
              <a:rPr lang="en-US" sz="1400" b="0" i="0" u="none" strike="noStrike" baseline="0" dirty="0">
                <a:solidFill>
                  <a:srgbClr val="4DA618"/>
                </a:solidFill>
                <a:latin typeface="Courier New" panose="02070309020205020404" pitchFamily="49" charset="0"/>
              </a:rPr>
              <a:t>'/PLMU/MATERIAL'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</a:p>
          <a:p>
            <a:r>
              <a:rPr lang="en-IN" sz="14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DATA: </a:t>
            </a:r>
          </a:p>
          <a:p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lv_authorized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TYPE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boole_d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lo_view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TYPE REF TO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if_wd_view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670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95400"/>
            <a:ext cx="90713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View: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Parameters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IN" sz="1800" b="1" i="0" u="none" strike="noStrike" baseline="0" dirty="0">
                <a:solidFill>
                  <a:srgbClr val="000000"/>
                </a:solidFill>
              </a:rPr>
              <a:t>1.   SIDE_PANEL_CONFIG_ID  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- '/BCV/SIDEPANEL’  or /BCV/SIDEPANEL_20’</a:t>
            </a:r>
          </a:p>
          <a:p>
            <a:pPr marL="342900" indent="-342900" algn="l">
              <a:buAutoNum type="arabicPeriod" startAt="2"/>
            </a:pPr>
            <a:r>
              <a:rPr lang="en-IN" sz="1800" b="1" i="0" u="none" strike="noStrike" baseline="0" dirty="0">
                <a:solidFill>
                  <a:srgbClr val="000000"/>
                </a:solidFill>
              </a:rPr>
              <a:t>OPEN_ACTION_NAME  -  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'OPEN_SP’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action is triggered using the Web Dynpro ABAP Page Builder to open the side panel when the user chooses the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Side Panel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link)</a:t>
            </a:r>
          </a:p>
          <a:p>
            <a:pPr marL="342900" indent="-342900" algn="l">
              <a:buAutoNum type="arabicPeriod" startAt="2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800" b="0" i="1" u="none" strike="noStrike" baseline="0" dirty="0">
                <a:solidFill>
                  <a:srgbClr val="808080"/>
                </a:solidFill>
                <a:latin typeface="Courier New" panose="02070309020205020404" pitchFamily="49" charset="0"/>
              </a:rPr>
              <a:t>* Open Side Panel </a:t>
            </a:r>
          </a:p>
          <a:p>
            <a:pPr algn="l"/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wd_this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mo_api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-&gt;open( ). </a:t>
            </a:r>
            <a:endParaRPr lang="en-IN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E23A0-5AD8-5D0E-32C9-EAB65D30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676697"/>
            <a:ext cx="5181600" cy="301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95400"/>
            <a:ext cx="90713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View: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Parameters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l">
              <a:buAutoNum type="arabicPeriod" startAt="3"/>
            </a:pPr>
            <a:r>
              <a:rPr lang="en-IN" sz="1800" b="1" i="0" u="none" strike="noStrike" baseline="0" dirty="0">
                <a:solidFill>
                  <a:srgbClr val="000000"/>
                </a:solidFill>
              </a:rPr>
              <a:t>S_OPEN  -  </a:t>
            </a:r>
            <a:r>
              <a:rPr lang="en-IN" dirty="0">
                <a:solidFill>
                  <a:srgbClr val="000000"/>
                </a:solidFill>
              </a:rPr>
              <a:t>A</a:t>
            </a:r>
            <a:r>
              <a:rPr lang="en-IN" sz="1800" i="0" u="none" strike="noStrike" baseline="0" dirty="0">
                <a:solidFill>
                  <a:srgbClr val="000000"/>
                </a:solidFill>
              </a:rPr>
              <a:t>utomatic / Manual</a:t>
            </a:r>
          </a:p>
          <a:p>
            <a:pPr algn="l"/>
            <a:r>
              <a:rPr lang="en-IN" dirty="0">
                <a:solidFill>
                  <a:srgbClr val="000000"/>
                </a:solidFill>
              </a:rPr>
              <a:t>4. </a:t>
            </a:r>
            <a:r>
              <a:rPr lang="en-IN" sz="1800" b="1" i="0" u="none" strike="noStrike" baseline="0" dirty="0">
                <a:solidFill>
                  <a:srgbClr val="000000"/>
                </a:solidFill>
              </a:rPr>
              <a:t>WIDTH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  - </a:t>
            </a:r>
            <a:r>
              <a:rPr lang="en-US" dirty="0">
                <a:solidFill>
                  <a:srgbClr val="000000"/>
                </a:solidFill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ptimized for screen resolution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</a:rPr>
              <a:t>1280x1024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 (defaulted from BCV Configuration)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67408-8484-7943-0914-6B9673F01F47}"/>
              </a:ext>
            </a:extLst>
          </p:cNvPr>
          <p:cNvSpPr txBox="1"/>
          <p:nvPr/>
        </p:nvSpPr>
        <p:spPr>
          <a:xfrm>
            <a:off x="346990" y="3657600"/>
            <a:ext cx="9071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nhance view: 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 a “transparent container” (title content) to the page header with the ID PAGE_HEADER_LINKS </a:t>
            </a:r>
          </a:p>
          <a:p>
            <a:pPr marL="342900" indent="-342900" algn="l"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Add a “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link to action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” to the transparent container with the 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ID OPEN_SP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6250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925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BCV in Applications </a:t>
            </a:r>
            <a:r>
              <a:rPr lang="en-IN" b="1" dirty="0">
                <a:solidFill>
                  <a:srgbClr val="333333"/>
                </a:solidFill>
                <a:latin typeface="72"/>
              </a:rPr>
              <a:t>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B0F7B-F5C7-CB27-1DED-A18CEB05D673}"/>
              </a:ext>
            </a:extLst>
          </p:cNvPr>
          <p:cNvSpPr txBox="1"/>
          <p:nvPr/>
        </p:nvSpPr>
        <p:spPr>
          <a:xfrm>
            <a:off x="377471" y="1255156"/>
            <a:ext cx="9071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 in Implementation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View: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Parameters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2A5FF-405B-3898-E324-6CDE1236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1809749"/>
            <a:ext cx="7242529" cy="45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185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2023</Words>
  <Application>Microsoft Office PowerPoint</Application>
  <PresentationFormat>A4 Paper (210x297 mm)</PresentationFormat>
  <Paragraphs>344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72</vt:lpstr>
      <vt:lpstr>Arial</vt:lpstr>
      <vt:lpstr>Calibri</vt:lpstr>
      <vt:lpstr>Calibri Light</vt:lpstr>
      <vt:lpstr>Cooper Black</vt:lpstr>
      <vt:lpstr>Courier New</vt:lpstr>
      <vt:lpstr>Georgia</vt:lpstr>
      <vt:lpstr>1_Office Theme</vt:lpstr>
      <vt:lpstr>2_Office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2023-06-21T13:31:23Z</dcterms:modified>
  <cp:category>Training</cp:category>
</cp:coreProperties>
</file>